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24" r:id="rId1"/>
  </p:sldMasterIdLst>
  <p:sldIdLst>
    <p:sldId id="256" r:id="rId2"/>
    <p:sldId id="257" r:id="rId3"/>
    <p:sldId id="258" r:id="rId4"/>
    <p:sldId id="263" r:id="rId5"/>
    <p:sldId id="259" r:id="rId6"/>
    <p:sldId id="260" r:id="rId7"/>
    <p:sldId id="270" r:id="rId8"/>
    <p:sldId id="269" r:id="rId9"/>
    <p:sldId id="267" r:id="rId10"/>
    <p:sldId id="271" r:id="rId11"/>
    <p:sldId id="273" r:id="rId12"/>
    <p:sldId id="274" r:id="rId13"/>
    <p:sldId id="262" r:id="rId14"/>
    <p:sldId id="264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E792FF42-FAC7-4E14-B372-ABBE200C712A}">
          <p14:sldIdLst>
            <p14:sldId id="256"/>
            <p14:sldId id="257"/>
            <p14:sldId id="258"/>
            <p14:sldId id="263"/>
          </p14:sldIdLst>
        </p14:section>
        <p14:section name="Abschnitt ohne Titel" id="{DFF2BF8A-BE0E-44A8-A7BA-F300A7DEA5F3}">
          <p14:sldIdLst>
            <p14:sldId id="259"/>
            <p14:sldId id="260"/>
            <p14:sldId id="270"/>
            <p14:sldId id="269"/>
            <p14:sldId id="267"/>
            <p14:sldId id="271"/>
            <p14:sldId id="273"/>
            <p14:sldId id="274"/>
            <p14:sldId id="262"/>
            <p14:sldId id="26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5" d="100"/>
          <a:sy n="65" d="100"/>
        </p:scale>
        <p:origin x="83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42048FE6-8802-435B-A30E-2609EE5B6C51}" type="datetimeFigureOut">
              <a:rPr lang="de-DE" smtClean="0"/>
              <a:t>21.06.2017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EF663FA3-DA69-4D6E-AEB3-61D94AD6892B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054746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48FE6-8802-435B-A30E-2609EE5B6C51}" type="datetimeFigureOut">
              <a:rPr lang="de-DE" smtClean="0"/>
              <a:t>21.06.2017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63FA3-DA69-4D6E-AEB3-61D94AD6892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058667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48FE6-8802-435B-A30E-2609EE5B6C51}" type="datetimeFigureOut">
              <a:rPr lang="de-DE" smtClean="0"/>
              <a:t>21.06.2017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63FA3-DA69-4D6E-AEB3-61D94AD6892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987487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48FE6-8802-435B-A30E-2609EE5B6C51}" type="datetimeFigureOut">
              <a:rPr lang="de-DE" smtClean="0"/>
              <a:t>21.06.2017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63FA3-DA69-4D6E-AEB3-61D94AD6892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602467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48FE6-8802-435B-A30E-2609EE5B6C51}" type="datetimeFigureOut">
              <a:rPr lang="de-DE" smtClean="0"/>
              <a:t>21.06.2017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63FA3-DA69-4D6E-AEB3-61D94AD6892B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9715143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48FE6-8802-435B-A30E-2609EE5B6C51}" type="datetimeFigureOut">
              <a:rPr lang="de-DE" smtClean="0"/>
              <a:t>21.06.2017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63FA3-DA69-4D6E-AEB3-61D94AD6892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05148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de-DE"/>
              <a:t>Formatvorlagen des Textmasters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48FE6-8802-435B-A30E-2609EE5B6C51}" type="datetimeFigureOut">
              <a:rPr lang="de-DE" smtClean="0"/>
              <a:t>21.06.2017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63FA3-DA69-4D6E-AEB3-61D94AD6892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71507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48FE6-8802-435B-A30E-2609EE5B6C51}" type="datetimeFigureOut">
              <a:rPr lang="de-DE" smtClean="0"/>
              <a:t>21.06.2017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63FA3-DA69-4D6E-AEB3-61D94AD6892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163157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48FE6-8802-435B-A30E-2609EE5B6C51}" type="datetimeFigureOut">
              <a:rPr lang="de-DE" smtClean="0"/>
              <a:t>21.06.2017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63FA3-DA69-4D6E-AEB3-61D94AD6892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93443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48FE6-8802-435B-A30E-2609EE5B6C51}" type="datetimeFigureOut">
              <a:rPr lang="de-DE" smtClean="0"/>
              <a:t>21.06.2017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63FA3-DA69-4D6E-AEB3-61D94AD6892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62794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48FE6-8802-435B-A30E-2609EE5B6C51}" type="datetimeFigureOut">
              <a:rPr lang="de-DE" smtClean="0"/>
              <a:t>21.06.2017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63FA3-DA69-4D6E-AEB3-61D94AD6892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8825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42048FE6-8802-435B-A30E-2609EE5B6C51}" type="datetimeFigureOut">
              <a:rPr lang="de-DE" smtClean="0"/>
              <a:t>21.06.2017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EF663FA3-DA69-4D6E-AEB3-61D94AD6892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853245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25" r:id="rId1"/>
    <p:sldLayoutId id="2147484026" r:id="rId2"/>
    <p:sldLayoutId id="2147484027" r:id="rId3"/>
    <p:sldLayoutId id="2147484028" r:id="rId4"/>
    <p:sldLayoutId id="2147484029" r:id="rId5"/>
    <p:sldLayoutId id="2147484030" r:id="rId6"/>
    <p:sldLayoutId id="2147484031" r:id="rId7"/>
    <p:sldLayoutId id="2147484032" r:id="rId8"/>
    <p:sldLayoutId id="2147484033" r:id="rId9"/>
    <p:sldLayoutId id="2147484034" r:id="rId10"/>
    <p:sldLayoutId id="214748403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DA29A2-E33B-43A7-9A90-6C8DE10D7F3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>
                <a:cs typeface="Arial" panose="020B0604020202020204" pitchFamily="34" charset="0"/>
              </a:rPr>
              <a:t>Extremsport in und um Innsbruck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C695B6F-0B9B-428C-AC8E-524CA69884A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Web </a:t>
            </a:r>
            <a:r>
              <a:rPr lang="de-DE" dirty="0" err="1"/>
              <a:t>mapping</a:t>
            </a:r>
            <a:r>
              <a:rPr lang="de-DE" dirty="0"/>
              <a:t> - Projekt</a:t>
            </a:r>
          </a:p>
          <a:p>
            <a:r>
              <a:rPr lang="de-DE" dirty="0"/>
              <a:t>Flo Corzelius – Paul Tiefenbacher – Raffael Kossmann</a:t>
            </a:r>
          </a:p>
        </p:txBody>
      </p:sp>
    </p:spTree>
    <p:extLst>
      <p:ext uri="{BB962C8B-B14F-4D97-AF65-F5344CB8AC3E}">
        <p14:creationId xmlns:p14="http://schemas.microsoft.com/office/powerpoint/2010/main" val="38655412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1B4A52FC-296F-4E63-B6DF-3798536B6555}"/>
              </a:ext>
            </a:extLst>
          </p:cNvPr>
          <p:cNvSpPr/>
          <p:nvPr/>
        </p:nvSpPr>
        <p:spPr>
          <a:xfrm>
            <a:off x="2507947" y="0"/>
            <a:ext cx="610295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4000" dirty="0" err="1"/>
              <a:t>Leaflet-RoutingMachine</a:t>
            </a:r>
            <a:r>
              <a:rPr lang="de-DE" sz="4000" dirty="0"/>
              <a:t>: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6E50FBCD-6396-4EE0-9AE8-AD6FF6698732}"/>
              </a:ext>
            </a:extLst>
          </p:cNvPr>
          <p:cNvSpPr txBox="1"/>
          <p:nvPr/>
        </p:nvSpPr>
        <p:spPr>
          <a:xfrm>
            <a:off x="0" y="6038967"/>
            <a:ext cx="24388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Abbildung 6: Routing</a:t>
            </a:r>
          </a:p>
          <a:p>
            <a:r>
              <a:rPr lang="de-DE" dirty="0" err="1"/>
              <a:t>Machine</a:t>
            </a:r>
            <a:endParaRPr lang="de-DE" dirty="0"/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312C7247-6188-4D57-85FF-0B5CABD2C1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72366" y="695624"/>
            <a:ext cx="6174113" cy="6162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3661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033" y="3611880"/>
            <a:ext cx="10086479" cy="2705735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2CB2D50-8124-4969-BCEF-E7E9DABAA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</p:spPr>
        <p:txBody>
          <a:bodyPr>
            <a:normAutofit/>
          </a:bodyPr>
          <a:lstStyle/>
          <a:p>
            <a:pPr>
              <a:lnSpc>
                <a:spcPct val="70000"/>
              </a:lnSpc>
            </a:pPr>
            <a:r>
              <a:rPr lang="de-DE" sz="3700"/>
              <a:t>4) </a:t>
            </a:r>
            <a:r>
              <a:rPr lang="de-DE" sz="370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cs typeface="Arial" panose="020B0604020202020204" pitchFamily="34" charset="0"/>
              </a:rPr>
              <a:t>Implementierungsschritte und ein-gesetzte Techniken</a:t>
            </a:r>
            <a:br>
              <a:rPr lang="de-DE" sz="370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de-DE" sz="370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89C848A-3245-4239-8DFA-4825421D2D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5852160" cy="4351337"/>
          </a:xfrm>
        </p:spPr>
        <p:txBody>
          <a:bodyPr>
            <a:normAutofit/>
          </a:bodyPr>
          <a:lstStyle/>
          <a:p>
            <a:r>
              <a:rPr lang="de-DE" dirty="0"/>
              <a:t>Programm zum Editieren der Codes: Notepad++</a:t>
            </a:r>
          </a:p>
          <a:p>
            <a:r>
              <a:rPr lang="de-DE" dirty="0"/>
              <a:t>Anlegen von 3 index.html-Dateien</a:t>
            </a:r>
          </a:p>
          <a:p>
            <a:r>
              <a:rPr lang="de-DE" dirty="0"/>
              <a:t>Head: Auslagern der JavaScript-Dateien der jeweiligen Karten als „map.js“</a:t>
            </a:r>
          </a:p>
          <a:p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DF972A65-16E3-4A04-8A78-EB0E52A16BEC}"/>
              </a:ext>
            </a:extLst>
          </p:cNvPr>
          <p:cNvSpPr txBox="1"/>
          <p:nvPr/>
        </p:nvSpPr>
        <p:spPr>
          <a:xfrm>
            <a:off x="3742469" y="6317615"/>
            <a:ext cx="4337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Abbildung 7: Header „Bike Trail Tirol“</a:t>
            </a:r>
          </a:p>
        </p:txBody>
      </p:sp>
    </p:spTree>
    <p:extLst>
      <p:ext uri="{BB962C8B-B14F-4D97-AF65-F5344CB8AC3E}">
        <p14:creationId xmlns:p14="http://schemas.microsoft.com/office/powerpoint/2010/main" val="23029225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0723" y="1930074"/>
            <a:ext cx="5648632" cy="2287966"/>
          </a:xfrm>
        </p:spPr>
        <p:txBody>
          <a:bodyPr/>
          <a:lstStyle/>
          <a:p>
            <a:r>
              <a:rPr lang="de-DE" sz="2000" dirty="0"/>
              <a:t>Aufruf spezifischer Informationen (aus den JavaScript-Files) über Layer-Properties oder  </a:t>
            </a:r>
            <a:r>
              <a:rPr lang="de-DE" sz="2000" dirty="0" err="1"/>
              <a:t>Id</a:t>
            </a:r>
            <a:endParaRPr lang="de-DE" sz="2000" dirty="0"/>
          </a:p>
          <a:p>
            <a:endParaRPr lang="de-DE" sz="2000" dirty="0"/>
          </a:p>
          <a:p>
            <a:r>
              <a:rPr lang="de-DE" sz="2000" dirty="0"/>
              <a:t>Fokus: Navigation </a:t>
            </a:r>
          </a:p>
          <a:p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6E056E6C-D00E-42EE-A22B-E3606E2330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7916" y="0"/>
            <a:ext cx="4438672" cy="6858000"/>
          </a:xfrm>
          <a:prstGeom prst="rect">
            <a:avLst/>
          </a:prstGeom>
        </p:spPr>
      </p:pic>
      <p:sp>
        <p:nvSpPr>
          <p:cNvPr id="21" name="Textfeld 20">
            <a:extLst>
              <a:ext uri="{FF2B5EF4-FFF2-40B4-BE49-F238E27FC236}">
                <a16:creationId xmlns:a16="http://schemas.microsoft.com/office/drawing/2014/main" id="{DF2C90F0-83E8-455A-8B53-E091CDA22448}"/>
              </a:ext>
            </a:extLst>
          </p:cNvPr>
          <p:cNvSpPr txBox="1"/>
          <p:nvPr/>
        </p:nvSpPr>
        <p:spPr>
          <a:xfrm>
            <a:off x="1799303" y="6105210"/>
            <a:ext cx="43928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Abbildung 8: Code der </a:t>
            </a:r>
            <a:r>
              <a:rPr lang="de-DE" dirty="0" err="1"/>
              <a:t>RoutingControl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141347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F135A8-E1F3-4344-8FC3-6948788F2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955" y="365760"/>
            <a:ext cx="10541557" cy="1325562"/>
          </a:xfrm>
        </p:spPr>
        <p:txBody>
          <a:bodyPr/>
          <a:lstStyle/>
          <a:p>
            <a:r>
              <a:rPr lang="de-DE" dirty="0"/>
              <a:t>5) Literatur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8A29AAB-4245-4294-8CF0-DE0EB0B794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2955" y="1828800"/>
            <a:ext cx="9444277" cy="4351337"/>
          </a:xfrm>
        </p:spPr>
        <p:txBody>
          <a:bodyPr>
            <a:normAutofit lnSpcReduction="10000"/>
          </a:bodyPr>
          <a:lstStyle/>
          <a:p>
            <a:r>
              <a:rPr lang="de-DE" dirty="0" err="1"/>
              <a:t>Leaflet</a:t>
            </a:r>
            <a:r>
              <a:rPr lang="de-DE" dirty="0"/>
              <a:t> – http://leafletjs.com/ (Letzter Zugriff am 20.06.2017)</a:t>
            </a:r>
          </a:p>
          <a:p>
            <a:endParaRPr lang="de-DE" dirty="0"/>
          </a:p>
          <a:p>
            <a:r>
              <a:rPr lang="de-DE" dirty="0" err="1"/>
              <a:t>Leaflet</a:t>
            </a:r>
            <a:r>
              <a:rPr lang="de-DE" dirty="0"/>
              <a:t> Elevation – https://github.com/MrMufflon/Leaflet.Elevation (Letzter Zugriff am 20.06.2017)</a:t>
            </a:r>
          </a:p>
          <a:p>
            <a:pPr marL="0" indent="0">
              <a:buNone/>
            </a:pPr>
            <a:r>
              <a:rPr lang="de-DE" dirty="0"/>
              <a:t> </a:t>
            </a:r>
          </a:p>
          <a:p>
            <a:r>
              <a:rPr lang="de-DE" dirty="0" err="1"/>
              <a:t>Leaflet</a:t>
            </a:r>
            <a:r>
              <a:rPr lang="de-DE" dirty="0"/>
              <a:t> Marker Cluster – https://github.com/Leaflet/Leaflet.markercluster (Letzter Zugriff am 20.06.2017)</a:t>
            </a:r>
          </a:p>
          <a:p>
            <a:pPr marL="0" indent="0">
              <a:buNone/>
            </a:pPr>
            <a:r>
              <a:rPr lang="de-DE" dirty="0"/>
              <a:t> </a:t>
            </a:r>
          </a:p>
          <a:p>
            <a:r>
              <a:rPr lang="de-DE" dirty="0" err="1"/>
              <a:t>Leaflet</a:t>
            </a:r>
            <a:r>
              <a:rPr lang="de-DE" dirty="0"/>
              <a:t> Omnivore – https://github.com/mapbox/leaflet-omnivore (Letzter Zugriff am 20.06.2017)</a:t>
            </a:r>
          </a:p>
          <a:p>
            <a:pPr marL="0" indent="0">
              <a:buNone/>
            </a:pPr>
            <a:r>
              <a:rPr lang="de-DE" dirty="0"/>
              <a:t> </a:t>
            </a:r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141234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E4C1BC0-8311-4C43-982D-79B3EEECE9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3457" y="1548582"/>
            <a:ext cx="10736826" cy="4719483"/>
          </a:xfrm>
        </p:spPr>
        <p:txBody>
          <a:bodyPr>
            <a:normAutofit/>
          </a:bodyPr>
          <a:lstStyle/>
          <a:p>
            <a:r>
              <a:rPr lang="de-DE" dirty="0" err="1"/>
              <a:t>Leaflet</a:t>
            </a:r>
            <a:r>
              <a:rPr lang="de-DE" dirty="0"/>
              <a:t> Routing </a:t>
            </a:r>
            <a:r>
              <a:rPr lang="de-DE" dirty="0" err="1"/>
              <a:t>Machine</a:t>
            </a:r>
            <a:r>
              <a:rPr lang="de-DE" dirty="0"/>
              <a:t> – http://www.liedman.net/leaflet-routing-machine (Letzter Zugriff am 20.06.2017)</a:t>
            </a:r>
          </a:p>
          <a:p>
            <a:endParaRPr lang="de-DE" dirty="0"/>
          </a:p>
          <a:p>
            <a:r>
              <a:rPr lang="de-DE" dirty="0"/>
              <a:t>Land Tirol – http://www.tirol.at (Letzter Zugriff am 20.06.2017)</a:t>
            </a:r>
          </a:p>
          <a:p>
            <a:endParaRPr lang="de-DE" dirty="0"/>
          </a:p>
          <a:p>
            <a:r>
              <a:rPr lang="de-DE" dirty="0"/>
              <a:t>Land Tirol / Abt. Waldschutz (https://www.tirol.gv.at/telefonbuch/bww/organisationseinheit/oe/300065/ag/0) – Mountainbike-Routen in Tirol https://www.data.gv.at/katalog/dataset/c8218f47-8ef6-43c6-9f86-3125e317f60e (Letzter Zugriff am 20.06.2017)</a:t>
            </a:r>
          </a:p>
          <a:p>
            <a:endParaRPr lang="de-DE" dirty="0"/>
          </a:p>
          <a:p>
            <a:r>
              <a:rPr lang="de-DE" dirty="0" err="1"/>
              <a:t>Map</a:t>
            </a:r>
            <a:r>
              <a:rPr lang="de-DE" dirty="0"/>
              <a:t> Icons – https://mapicons.mapsmarker.com (Letzter Zugriff am 20.06.2017)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69096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192ABB-B8CD-419A-A38E-B8AFE89C1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78730BD-88C2-4B15-8BB1-A1B22B6769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arenR"/>
            </a:pPr>
            <a:r>
              <a:rPr lang="de-DE" sz="20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cs typeface="Arial" panose="020B0604020202020204" pitchFamily="34" charset="0"/>
              </a:rPr>
              <a:t>Projektbeschreibung </a:t>
            </a:r>
          </a:p>
          <a:p>
            <a:pPr marL="457200" indent="-457200">
              <a:buFont typeface="+mj-lt"/>
              <a:buAutoNum type="arabicParenR"/>
            </a:pPr>
            <a:r>
              <a:rPr lang="de-DE" sz="20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cs typeface="Arial" panose="020B0604020202020204" pitchFamily="34" charset="0"/>
              </a:rPr>
              <a:t>Datenbeschaffung</a:t>
            </a:r>
          </a:p>
          <a:p>
            <a:pPr marL="457200" indent="-457200">
              <a:buFont typeface="+mj-lt"/>
              <a:buAutoNum type="arabicParenR"/>
            </a:pPr>
            <a:r>
              <a:rPr lang="de-DE" sz="20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cs typeface="Arial" panose="020B0604020202020204" pitchFamily="34" charset="0"/>
              </a:rPr>
              <a:t>Verwendete Webservices und </a:t>
            </a:r>
            <a:r>
              <a:rPr lang="de-DE" sz="2000" dirty="0" err="1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cs typeface="Arial" panose="020B0604020202020204" pitchFamily="34" charset="0"/>
              </a:rPr>
              <a:t>Plugins</a:t>
            </a:r>
            <a:endParaRPr lang="de-DE" sz="2000" dirty="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arenR"/>
            </a:pPr>
            <a:r>
              <a:rPr lang="de-DE" sz="20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cs typeface="Arial" panose="020B0604020202020204" pitchFamily="34" charset="0"/>
              </a:rPr>
              <a:t>Implementierungsschritte und eingesetzte Techniken</a:t>
            </a:r>
          </a:p>
          <a:p>
            <a:pPr marL="457200" indent="-457200">
              <a:buFont typeface="+mj-lt"/>
              <a:buAutoNum type="arabicParenR"/>
            </a:pPr>
            <a:r>
              <a:rPr lang="de-DE" sz="20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cs typeface="Arial" panose="020B0604020202020204" pitchFamily="34" charset="0"/>
              </a:rPr>
              <a:t>Literatur</a:t>
            </a:r>
          </a:p>
        </p:txBody>
      </p:sp>
    </p:spTree>
    <p:extLst>
      <p:ext uri="{BB962C8B-B14F-4D97-AF65-F5344CB8AC3E}">
        <p14:creationId xmlns:p14="http://schemas.microsoft.com/office/powerpoint/2010/main" val="22600483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A74285-4A14-4100-828B-01ACC64A0D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763966"/>
            <a:ext cx="9692640" cy="1325562"/>
          </a:xfrm>
        </p:spPr>
        <p:txBody>
          <a:bodyPr>
            <a:normAutofit/>
          </a:bodyPr>
          <a:lstStyle/>
          <a:p>
            <a:r>
              <a:rPr lang="de-DE" sz="4000" dirty="0"/>
              <a:t>1) Projektbeschreibung</a:t>
            </a:r>
            <a:br>
              <a:rPr lang="de-DE" dirty="0"/>
            </a:b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8358041-7E98-4D98-BB7A-34134644CC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691322"/>
            <a:ext cx="9692640" cy="435133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de-DE" sz="2000" dirty="0"/>
          </a:p>
          <a:p>
            <a:r>
              <a:rPr lang="de-DE" sz="2000" b="1" dirty="0"/>
              <a:t>Ziel: </a:t>
            </a:r>
            <a:r>
              <a:rPr lang="de-DE" sz="2000" dirty="0"/>
              <a:t>Überblick der in Innsbruck und Umgebung gelegenen Extremsportdestinationen</a:t>
            </a:r>
          </a:p>
          <a:p>
            <a:r>
              <a:rPr lang="de-DE" sz="2000" dirty="0"/>
              <a:t>3 Websites</a:t>
            </a:r>
          </a:p>
          <a:p>
            <a:r>
              <a:rPr lang="de-DE" sz="2000" b="1" dirty="0"/>
              <a:t>Übersichtsseite:  </a:t>
            </a:r>
            <a:r>
              <a:rPr lang="de-DE" sz="2000" dirty="0"/>
              <a:t>Kurzbeschreibung des jeweiligen Extremsports und Übersichtskarte der Sportstätten (mit Legende)</a:t>
            </a:r>
          </a:p>
          <a:p>
            <a:r>
              <a:rPr lang="de-DE" sz="2000" b="1" dirty="0"/>
              <a:t>Seite zum Bike Trail Tirol: </a:t>
            </a:r>
            <a:r>
              <a:rPr lang="de-DE" sz="2000" dirty="0"/>
              <a:t>Eigene Karte mit Informationen, Kurzbeschreibungen und Höhenprofilen zu den jeweiligen Etappen</a:t>
            </a:r>
          </a:p>
          <a:p>
            <a:r>
              <a:rPr lang="de-DE" sz="2000" b="1" dirty="0"/>
              <a:t>Seite mit Navigation: </a:t>
            </a:r>
            <a:r>
              <a:rPr lang="de-DE" sz="2000" dirty="0"/>
              <a:t>Route vom Standort des verwendeten Geräts bis zur gewünschten Sportstätte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99835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Bild 2" descr="Macintosh SSD:Users:paultiefenbacher:Desktop:Bildschirmfoto 2017-06-20 um 13.06.32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28189" y="225556"/>
            <a:ext cx="3168104" cy="6400211"/>
          </a:xfrm>
          <a:prstGeom prst="rect">
            <a:avLst/>
          </a:prstGeom>
        </p:spPr>
      </p:pic>
      <p:pic>
        <p:nvPicPr>
          <p:cNvPr id="32" name="Bild 3" descr="Macintosh SSD:Users:paultiefenbacher:Desktop:KarteBiketrailÜbersicht.png">
            <a:extLst>
              <a:ext uri="{FF2B5EF4-FFF2-40B4-BE49-F238E27FC236}">
                <a16:creationId xmlns:a16="http://schemas.microsoft.com/office/drawing/2014/main" id="{B0798B15-E0FC-4F77-B344-3D1B2835C97B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949581" y="225556"/>
            <a:ext cx="4607374" cy="3191879"/>
          </a:xfrm>
          <a:prstGeom prst="rect">
            <a:avLst/>
          </a:prstGeom>
          <a:solidFill>
            <a:srgbClr val="FFFFFF">
              <a:shade val="85000"/>
            </a:srgbClr>
          </a:solidFill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34" name="Bild 4" descr="Macintosh SSD:Users:paultiefenbacher:Desktop:KarteRoutingÜbersicht.png">
            <a:extLst>
              <a:ext uri="{FF2B5EF4-FFF2-40B4-BE49-F238E27FC236}">
                <a16:creationId xmlns:a16="http://schemas.microsoft.com/office/drawing/2014/main" id="{809B1DFC-199E-4F14-B3A0-D76FDFCE196C}"/>
              </a:ext>
            </a:extLst>
          </p:cNvPr>
          <p:cNvPicPr>
            <a:picLocks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748552" y="3569110"/>
            <a:ext cx="4808403" cy="2845632"/>
          </a:xfrm>
          <a:prstGeom prst="rect">
            <a:avLst/>
          </a:prstGeom>
          <a:solidFill>
            <a:srgbClr val="FFFFFF">
              <a:shade val="85000"/>
            </a:srgbClr>
          </a:solidFill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Pfeil: nach rechts 1">
            <a:extLst>
              <a:ext uri="{FF2B5EF4-FFF2-40B4-BE49-F238E27FC236}">
                <a16:creationId xmlns:a16="http://schemas.microsoft.com/office/drawing/2014/main" id="{B5C4909F-0029-439A-AD6B-D770D70589B6}"/>
              </a:ext>
            </a:extLst>
          </p:cNvPr>
          <p:cNvSpPr/>
          <p:nvPr/>
        </p:nvSpPr>
        <p:spPr>
          <a:xfrm rot="19201106">
            <a:off x="3974216" y="2586661"/>
            <a:ext cx="796413" cy="22100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Pfeil: nach rechts 5">
            <a:extLst>
              <a:ext uri="{FF2B5EF4-FFF2-40B4-BE49-F238E27FC236}">
                <a16:creationId xmlns:a16="http://schemas.microsoft.com/office/drawing/2014/main" id="{D31CB823-4326-4E89-89B5-B97F91288515}"/>
              </a:ext>
            </a:extLst>
          </p:cNvPr>
          <p:cNvSpPr/>
          <p:nvPr/>
        </p:nvSpPr>
        <p:spPr>
          <a:xfrm rot="3041901">
            <a:off x="3920014" y="3315159"/>
            <a:ext cx="796413" cy="22100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5C0B7D6E-9EE7-441F-8120-3A81493F1EE9}"/>
              </a:ext>
            </a:extLst>
          </p:cNvPr>
          <p:cNvSpPr txBox="1"/>
          <p:nvPr/>
        </p:nvSpPr>
        <p:spPr>
          <a:xfrm>
            <a:off x="3980485" y="6414742"/>
            <a:ext cx="6785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Abbildung 1: Übersicht Websites</a:t>
            </a:r>
          </a:p>
        </p:txBody>
      </p:sp>
    </p:spTree>
    <p:extLst>
      <p:ext uri="{BB962C8B-B14F-4D97-AF65-F5344CB8AC3E}">
        <p14:creationId xmlns:p14="http://schemas.microsoft.com/office/powerpoint/2010/main" val="17115412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E8EEDD0-45F2-4DE8-B01C-51E9E299BD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61" y="619433"/>
            <a:ext cx="9692640" cy="850664"/>
          </a:xfrm>
        </p:spPr>
        <p:txBody>
          <a:bodyPr>
            <a:normAutofit/>
          </a:bodyPr>
          <a:lstStyle/>
          <a:p>
            <a:r>
              <a:rPr lang="de-DE" sz="4000" dirty="0"/>
              <a:t>2) </a:t>
            </a:r>
            <a:r>
              <a:rPr lang="de-DE" sz="40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cs typeface="Arial" panose="020B0604020202020204" pitchFamily="34" charset="0"/>
              </a:rPr>
              <a:t>Datenbeschaffung</a:t>
            </a:r>
            <a:endParaRPr lang="de-DE" sz="4000" dirty="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5184708-50C7-428A-9CB9-F09CB74ECC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1161" y="1932040"/>
            <a:ext cx="10143351" cy="4616244"/>
          </a:xfrm>
        </p:spPr>
        <p:txBody>
          <a:bodyPr>
            <a:normAutofit/>
          </a:bodyPr>
          <a:lstStyle/>
          <a:p>
            <a:r>
              <a:rPr lang="de-DE" sz="2000" b="1" dirty="0"/>
              <a:t>Primärdaten: </a:t>
            </a:r>
          </a:p>
          <a:p>
            <a:pPr lvl="1">
              <a:buFont typeface="Symbol" panose="05050102010706020507" pitchFamily="18" charset="2"/>
              <a:buChar char="-"/>
            </a:pPr>
            <a:r>
              <a:rPr lang="de-DE" sz="2000" dirty="0"/>
              <a:t>selbst aufgenommene Fotos (Skateboard, </a:t>
            </a:r>
            <a:r>
              <a:rPr lang="de-DE" sz="2000" dirty="0" err="1"/>
              <a:t>Riversurf</a:t>
            </a:r>
            <a:r>
              <a:rPr lang="de-DE" sz="2000" dirty="0"/>
              <a:t>) mit Geotagging</a:t>
            </a:r>
          </a:p>
          <a:p>
            <a:pPr lvl="1">
              <a:buFont typeface="Symbol" panose="05050102010706020507" pitchFamily="18" charset="2"/>
              <a:buChar char="-"/>
            </a:pPr>
            <a:r>
              <a:rPr lang="de-DE" sz="2000" dirty="0"/>
              <a:t>JavaScript-Files für die jeweilige Sportart (Skateboard, Snowboard, </a:t>
            </a:r>
            <a:r>
              <a:rPr lang="de-DE" sz="2000" dirty="0" err="1"/>
              <a:t>Riversurf</a:t>
            </a:r>
            <a:r>
              <a:rPr lang="de-DE" sz="2000" dirty="0"/>
              <a:t>) mit Namen, Kategorien, Koordinaten und Kurzbeschreibungen der Spots</a:t>
            </a:r>
          </a:p>
          <a:p>
            <a:r>
              <a:rPr lang="de-DE" sz="2000" b="1" dirty="0"/>
              <a:t>Sekundärdaten:</a:t>
            </a:r>
          </a:p>
          <a:p>
            <a:pPr lvl="1">
              <a:buFont typeface="Symbol" panose="05050102010706020507" pitchFamily="18" charset="2"/>
              <a:buChar char="-"/>
            </a:pPr>
            <a:r>
              <a:rPr lang="de-DE" sz="2000" dirty="0"/>
              <a:t>Open-Source-Websites wie „data.gv.at“, „mapicons.mapsmarker.com“ und „pixabay.com“</a:t>
            </a:r>
          </a:p>
          <a:p>
            <a:pPr lvl="1">
              <a:buFont typeface="Symbol" panose="05050102010706020507" pitchFamily="18" charset="2"/>
              <a:buChar char="-"/>
            </a:pPr>
            <a:r>
              <a:rPr lang="de-DE" sz="2000" dirty="0"/>
              <a:t>Datensätze von data.gv.at: „Mountainbike-Routen in Tirol“ und „Bike Trail Tirol“</a:t>
            </a:r>
          </a:p>
          <a:p>
            <a:r>
              <a:rPr lang="de-DE" sz="2000" b="1" dirty="0"/>
              <a:t>Modifizieren der Datensätze: </a:t>
            </a:r>
          </a:p>
          <a:p>
            <a:pPr lvl="1">
              <a:buFont typeface="Symbol" panose="05050102010706020507" pitchFamily="18" charset="2"/>
              <a:buChar char="-"/>
            </a:pPr>
            <a:r>
              <a:rPr lang="de-DE" sz="2000" dirty="0"/>
              <a:t>„Mountainbike-Routen in Tirol“ als Shape-file </a:t>
            </a:r>
            <a:r>
              <a:rPr lang="de-DE" sz="2000" dirty="0">
                <a:sym typeface="Wingdings" panose="05000000000000000000" pitchFamily="2" charset="2"/>
              </a:rPr>
              <a:t> in </a:t>
            </a:r>
            <a:r>
              <a:rPr lang="de-DE" sz="2000" dirty="0" err="1">
                <a:sym typeface="Wingdings" panose="05000000000000000000" pitchFamily="2" charset="2"/>
              </a:rPr>
              <a:t>GeoJson</a:t>
            </a:r>
            <a:r>
              <a:rPr lang="de-DE" sz="2000" dirty="0">
                <a:sym typeface="Wingdings" panose="05000000000000000000" pitchFamily="2" charset="2"/>
              </a:rPr>
              <a:t> konvertiert</a:t>
            </a:r>
          </a:p>
          <a:p>
            <a:pPr lvl="1">
              <a:buFont typeface="Symbol" panose="05050102010706020507" pitchFamily="18" charset="2"/>
              <a:buChar char="-"/>
            </a:pPr>
            <a:r>
              <a:rPr lang="de-DE" sz="2000" dirty="0">
                <a:sym typeface="Wingdings" panose="05000000000000000000" pitchFamily="2" charset="2"/>
              </a:rPr>
              <a:t> </a:t>
            </a:r>
            <a:r>
              <a:rPr lang="de-DE" sz="2000" dirty="0"/>
              <a:t>„Bike Trail Tirol“ zwar als GPX-File, allerdings ohne JavaScript-File mit Informationen </a:t>
            </a:r>
            <a:r>
              <a:rPr lang="de-DE" sz="2000" dirty="0">
                <a:sym typeface="Wingdings" panose="05000000000000000000" pitchFamily="2" charset="2"/>
              </a:rPr>
              <a:t> Erstellen eines solchen</a:t>
            </a:r>
            <a:endParaRPr lang="de-DE" sz="2000" dirty="0"/>
          </a:p>
          <a:p>
            <a:endParaRPr lang="de-DE" sz="2000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663013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BAA40B-AA76-4BE7-BF93-C26F2A958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503238"/>
            <a:ext cx="9692640" cy="1325562"/>
          </a:xfrm>
        </p:spPr>
        <p:txBody>
          <a:bodyPr>
            <a:normAutofit fontScale="90000"/>
          </a:bodyPr>
          <a:lstStyle/>
          <a:p>
            <a:r>
              <a:rPr lang="de-DE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cs typeface="Arial" panose="020B0604020202020204" pitchFamily="34" charset="0"/>
              </a:rPr>
              <a:t>3) Verwendete Webservices und Plugins</a:t>
            </a:r>
            <a:br>
              <a:rPr lang="de-DE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565F829-553E-470B-8ECB-E77C2A9142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8595360" cy="4822723"/>
          </a:xfrm>
        </p:spPr>
        <p:txBody>
          <a:bodyPr>
            <a:normAutofit/>
          </a:bodyPr>
          <a:lstStyle/>
          <a:p>
            <a:r>
              <a:rPr lang="de-DE" sz="2000" b="1"/>
              <a:t>Webservice: </a:t>
            </a:r>
            <a:r>
              <a:rPr lang="de-DE"/>
              <a:t>Online-Karten-Bibliothek Leaflet (JavaScript basiert) </a:t>
            </a:r>
          </a:p>
          <a:p>
            <a:pPr marL="274320" lvl="1" indent="0">
              <a:buNone/>
            </a:pPr>
            <a:r>
              <a:rPr lang="de-DE" sz="2000">
                <a:sym typeface="Wingdings" panose="05000000000000000000" pitchFamily="2" charset="2"/>
              </a:rPr>
              <a:t> </a:t>
            </a:r>
            <a:r>
              <a:rPr lang="de-DE" sz="1800">
                <a:sym typeface="Wingdings" panose="05000000000000000000" pitchFamily="2" charset="2"/>
              </a:rPr>
              <a:t>Interaktive Online Karten (auch auf mobilen Endgeräten)</a:t>
            </a:r>
            <a:endParaRPr lang="de-DE" sz="2000"/>
          </a:p>
          <a:p>
            <a:pPr marL="0" indent="0">
              <a:buNone/>
            </a:pPr>
            <a:endParaRPr lang="de-DE" sz="2000"/>
          </a:p>
          <a:p>
            <a:pPr marL="0" indent="0">
              <a:buNone/>
            </a:pPr>
            <a:endParaRPr lang="de-DE" sz="2000"/>
          </a:p>
          <a:p>
            <a:endParaRPr lang="de-DE" sz="2000"/>
          </a:p>
          <a:p>
            <a:endParaRPr lang="de-DE" sz="2000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61075B94-3D5D-4E5E-B1E6-2D2198EF4C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0019" y="2641477"/>
            <a:ext cx="6539066" cy="3725217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CD4D78A5-B36D-4ECA-A570-398830771945}"/>
              </a:ext>
            </a:extLst>
          </p:cNvPr>
          <p:cNvSpPr txBox="1"/>
          <p:nvPr/>
        </p:nvSpPr>
        <p:spPr>
          <a:xfrm>
            <a:off x="3726670" y="6424606"/>
            <a:ext cx="36657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Abbildung 2: </a:t>
            </a:r>
            <a:r>
              <a:rPr lang="de-DE" dirty="0" err="1"/>
              <a:t>Leaflet</a:t>
            </a:r>
            <a:r>
              <a:rPr lang="de-DE" dirty="0"/>
              <a:t>-Website</a:t>
            </a:r>
          </a:p>
        </p:txBody>
      </p:sp>
    </p:spTree>
    <p:extLst>
      <p:ext uri="{BB962C8B-B14F-4D97-AF65-F5344CB8AC3E}">
        <p14:creationId xmlns:p14="http://schemas.microsoft.com/office/powerpoint/2010/main" val="42388003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4" descr="Ein Bild, das Screenshot enthält.&#10;&#10;Mit sehr hoher Zuverlässigkeit generierte Beschreibung">
            <a:extLst>
              <a:ext uri="{FF2B5EF4-FFF2-40B4-BE49-F238E27FC236}">
                <a16:creationId xmlns:a16="http://schemas.microsoft.com/office/drawing/2014/main" id="{2F16F009-636C-49F0-89D3-FD508B85AE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680" y="1030483"/>
            <a:ext cx="10317392" cy="5247947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0FFFC00D-FB8A-4667-82B5-ED5B96AE79C2}"/>
              </a:ext>
            </a:extLst>
          </p:cNvPr>
          <p:cNvSpPr/>
          <p:nvPr/>
        </p:nvSpPr>
        <p:spPr>
          <a:xfrm>
            <a:off x="1268362" y="352093"/>
            <a:ext cx="995516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4000" dirty="0"/>
              <a:t>Überblick der verwendeten </a:t>
            </a:r>
            <a:r>
              <a:rPr lang="de-DE" sz="4000" dirty="0" err="1"/>
              <a:t>Plugins</a:t>
            </a:r>
            <a:r>
              <a:rPr lang="de-DE" sz="4000" dirty="0"/>
              <a:t>: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B726FA89-3032-4428-A1F5-C5E013EAF05E}"/>
              </a:ext>
            </a:extLst>
          </p:cNvPr>
          <p:cNvSpPr txBox="1"/>
          <p:nvPr/>
        </p:nvSpPr>
        <p:spPr>
          <a:xfrm>
            <a:off x="3472455" y="6278430"/>
            <a:ext cx="6785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Abbildung 3: Übersicht </a:t>
            </a:r>
            <a:r>
              <a:rPr lang="de-DE" dirty="0" err="1"/>
              <a:t>Plugins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564407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69B7CD05-8F3C-4AFF-A280-7DA7C66A1B2C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5742284" y="867406"/>
            <a:ext cx="3830108" cy="5571066"/>
          </a:xfrm>
          <a:prstGeom prst="rect">
            <a:avLst/>
          </a:prstGeom>
          <a:solidFill>
            <a:srgbClr val="FFFFFF">
              <a:shade val="85000"/>
            </a:srgbClr>
          </a:solidFill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1B8F43D2-775C-443B-A7FC-C535A147D006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254738" y="867406"/>
            <a:ext cx="3830107" cy="5571066"/>
          </a:xfrm>
          <a:prstGeom prst="rect">
            <a:avLst/>
          </a:prstGeom>
          <a:solidFill>
            <a:srgbClr val="FFFFFF">
              <a:shade val="85000"/>
            </a:srgbClr>
          </a:solidFill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FD50F6D3-D71C-4E33-A443-912B97FC45B6}"/>
              </a:ext>
            </a:extLst>
          </p:cNvPr>
          <p:cNvSpPr/>
          <p:nvPr/>
        </p:nvSpPr>
        <p:spPr>
          <a:xfrm>
            <a:off x="3169792" y="159520"/>
            <a:ext cx="558197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4000" dirty="0" err="1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cs typeface="Arial" panose="020B0604020202020204" pitchFamily="34" charset="0"/>
              </a:rPr>
              <a:t>Leaflet-Markercluster</a:t>
            </a:r>
            <a:r>
              <a:rPr lang="de-DE" sz="40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cs typeface="Arial" panose="020B0604020202020204" pitchFamily="34" charset="0"/>
              </a:rPr>
              <a:t>:</a:t>
            </a:r>
            <a:endParaRPr lang="de-DE" sz="400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3BC5E133-8C0D-4E53-B95A-9EA549206C11}"/>
              </a:ext>
            </a:extLst>
          </p:cNvPr>
          <p:cNvSpPr txBox="1"/>
          <p:nvPr/>
        </p:nvSpPr>
        <p:spPr>
          <a:xfrm>
            <a:off x="3744511" y="6438472"/>
            <a:ext cx="6785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Abbildung 4: </a:t>
            </a:r>
            <a:r>
              <a:rPr lang="de-DE" dirty="0" err="1"/>
              <a:t>Markercluster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964723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E2818CE2-34F0-4B38-B5A3-682640435926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21730" y="2109020"/>
            <a:ext cx="9049242" cy="3524864"/>
          </a:xfrm>
          <a:prstGeom prst="rect">
            <a:avLst/>
          </a:prstGeom>
          <a:solidFill>
            <a:srgbClr val="FFFFFF">
              <a:shade val="85000"/>
            </a:srgbClr>
          </a:solidFill>
          <a:ln w="12700" cap="sq">
            <a:solidFill>
              <a:schemeClr val="tx1"/>
            </a:solidFill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F97B81C-B6B6-4DB0-BC1E-2A3B56B69894}"/>
              </a:ext>
            </a:extLst>
          </p:cNvPr>
          <p:cNvSpPr/>
          <p:nvPr/>
        </p:nvSpPr>
        <p:spPr>
          <a:xfrm>
            <a:off x="1020964" y="1162411"/>
            <a:ext cx="985077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4000" dirty="0" err="1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cs typeface="Arial" panose="020B0604020202020204" pitchFamily="34" charset="0"/>
              </a:rPr>
              <a:t>Leaflet</a:t>
            </a:r>
            <a:r>
              <a:rPr lang="de-DE" sz="40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cs typeface="Arial" panose="020B0604020202020204" pitchFamily="34" charset="0"/>
              </a:rPr>
              <a:t>-Omnivore und </a:t>
            </a:r>
            <a:r>
              <a:rPr lang="de-DE" sz="4000" dirty="0" err="1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cs typeface="Arial" panose="020B0604020202020204" pitchFamily="34" charset="0"/>
              </a:rPr>
              <a:t>Leaflet</a:t>
            </a:r>
            <a:r>
              <a:rPr lang="de-DE" sz="40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cs typeface="Arial" panose="020B0604020202020204" pitchFamily="34" charset="0"/>
              </a:rPr>
              <a:t>-Elevation:</a:t>
            </a:r>
            <a:endParaRPr lang="de-DE" sz="4000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C9BF63CC-CC33-4F85-A91F-A59A8D018C05}"/>
              </a:ext>
            </a:extLst>
          </p:cNvPr>
          <p:cNvSpPr txBox="1"/>
          <p:nvPr/>
        </p:nvSpPr>
        <p:spPr>
          <a:xfrm>
            <a:off x="3685134" y="5872607"/>
            <a:ext cx="6785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Abbildung 5: Omnivore und Elevation</a:t>
            </a:r>
          </a:p>
        </p:txBody>
      </p:sp>
    </p:spTree>
    <p:extLst>
      <p:ext uri="{BB962C8B-B14F-4D97-AF65-F5344CB8AC3E}">
        <p14:creationId xmlns:p14="http://schemas.microsoft.com/office/powerpoint/2010/main" val="1419347932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Aussicht</Template>
  <TotalTime>0</TotalTime>
  <Words>478</Words>
  <Application>Microsoft Office PowerPoint</Application>
  <PresentationFormat>Breitbild</PresentationFormat>
  <Paragraphs>67</Paragraphs>
  <Slides>14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20" baseType="lpstr">
      <vt:lpstr>Arial</vt:lpstr>
      <vt:lpstr>Century Schoolbook</vt:lpstr>
      <vt:lpstr>Symbol</vt:lpstr>
      <vt:lpstr>Wingdings</vt:lpstr>
      <vt:lpstr>Wingdings 2</vt:lpstr>
      <vt:lpstr>View</vt:lpstr>
      <vt:lpstr>Extremsport in und um Innsbruck</vt:lpstr>
      <vt:lpstr>Inhalt</vt:lpstr>
      <vt:lpstr>1) Projektbeschreibung </vt:lpstr>
      <vt:lpstr>PowerPoint-Präsentation</vt:lpstr>
      <vt:lpstr>2) Datenbeschaffung</vt:lpstr>
      <vt:lpstr>3) Verwendete Webservices und Plugins </vt:lpstr>
      <vt:lpstr>PowerPoint-Präsentation</vt:lpstr>
      <vt:lpstr>PowerPoint-Präsentation</vt:lpstr>
      <vt:lpstr>PowerPoint-Präsentation</vt:lpstr>
      <vt:lpstr>PowerPoint-Präsentation</vt:lpstr>
      <vt:lpstr>4) Implementierungsschritte und ein-gesetzte Techniken </vt:lpstr>
      <vt:lpstr>PowerPoint-Präsentation</vt:lpstr>
      <vt:lpstr>5) Literatur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Extremsport in und um Innsbruck</dc:title>
  <dc:creator>Raffael Kossmann</dc:creator>
  <cp:lastModifiedBy>Raffael Kossmann</cp:lastModifiedBy>
  <cp:revision>23</cp:revision>
  <dcterms:created xsi:type="dcterms:W3CDTF">2017-06-20T14:09:20Z</dcterms:created>
  <dcterms:modified xsi:type="dcterms:W3CDTF">2017-06-21T10:01:28Z</dcterms:modified>
</cp:coreProperties>
</file>

<file path=docProps/thumbnail.jpeg>
</file>